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672831-6EB1-4DC3-9483-25826D82CFA7}">
  <a:tblStyle styleId="{D3672831-6EB1-4DC3-9483-25826D82CF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2906e8a1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2906e8a1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9fa3cde2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29fa3cde2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29fa3cde2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29fa3cde2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2b748f59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2b748f59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2f5af054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2f5af054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f5af0540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2f5af0540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2f5af0540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2f5af0540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29fa3cde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29fa3cde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888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718a081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718a081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2718a0817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2718a0817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2784a0b90d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2784a0b90d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784a0b90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2784a0b90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784a0b90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784a0b90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2784a0b90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2784a0b90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2784a0b90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2784a0b90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784a0b90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2784a0b90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Structural Simulation of Jet Engine Bracket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61000" y="65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Geometric Outliers</a:t>
            </a:r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61000" y="394950"/>
            <a:ext cx="4543200" cy="43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 reference geometry was selected.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Its bounding box was obtained as a reference.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All the other designs were checked; if the design lies beyond the bounds: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Design is an outlier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The image is an example as the correct reference is essential in this case.</a:t>
            </a:r>
            <a:endParaRPr sz="1600"/>
          </a:p>
        </p:txBody>
      </p:sp>
      <p:pic>
        <p:nvPicPr>
          <p:cNvPr id="122" name="Google Shape;122;p22"/>
          <p:cNvPicPr preferRelativeResize="0"/>
          <p:nvPr/>
        </p:nvPicPr>
        <p:blipFill rotWithShape="1">
          <a:blip r:embed="rId3">
            <a:alphaModFix/>
          </a:blip>
          <a:srcRect l="31238" t="5770" r="30955" b="7843"/>
          <a:stretch/>
        </p:blipFill>
        <p:spPr>
          <a:xfrm>
            <a:off x="4604200" y="159550"/>
            <a:ext cx="4543201" cy="392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 rotWithShape="1">
          <a:blip r:embed="rId4">
            <a:alphaModFix/>
          </a:blip>
          <a:srcRect l="17694" r="32036"/>
          <a:stretch/>
        </p:blipFill>
        <p:spPr>
          <a:xfrm>
            <a:off x="1208000" y="2812400"/>
            <a:ext cx="2992951" cy="22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736975" y="3773188"/>
            <a:ext cx="896400" cy="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Doubt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53400" y="65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Hunt geometric outliers still on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1"/>
          </p:nvPr>
        </p:nvSpPr>
        <p:spPr>
          <a:xfrm>
            <a:off x="129150" y="637850"/>
            <a:ext cx="4072200" cy="39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mounting holes are getting located for most.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Some designs with many connectivity issues at the mounting plane, the holes are not getting detected.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Work in progress for a better algorithm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l="25544" t="25777" r="25966" b="23558"/>
          <a:stretch/>
        </p:blipFill>
        <p:spPr>
          <a:xfrm>
            <a:off x="6288737" y="189950"/>
            <a:ext cx="2248849" cy="128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4">
            <a:alphaModFix/>
          </a:blip>
          <a:srcRect l="3917" t="12270" r="3686" b="4989"/>
          <a:stretch/>
        </p:blipFill>
        <p:spPr>
          <a:xfrm>
            <a:off x="5975225" y="1762875"/>
            <a:ext cx="2875876" cy="140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 rotWithShape="1">
          <a:blip r:embed="rId5">
            <a:alphaModFix/>
          </a:blip>
          <a:srcRect l="20853" t="17384" r="19905" b="19511"/>
          <a:stretch/>
        </p:blipFill>
        <p:spPr>
          <a:xfrm>
            <a:off x="5975225" y="3310081"/>
            <a:ext cx="2875876" cy="167389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4664850" y="668575"/>
            <a:ext cx="15348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Holes properly detected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4440425" y="2242450"/>
            <a:ext cx="15348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Holes wrongly detected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4274850" y="3816325"/>
            <a:ext cx="16521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Holes not detected.</a:t>
            </a:r>
            <a:endParaRPr sz="120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Possible reason: mounting plane not planar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7521525" y="65150"/>
            <a:ext cx="14967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Latest!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4391400" cy="4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46698"/>
              <a:buNone/>
            </a:pPr>
            <a:r>
              <a:rPr lang="en" sz="2120"/>
              <a:t>New Correlation Heat Map</a:t>
            </a:r>
            <a:endParaRPr sz="2120"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000" y="423650"/>
            <a:ext cx="6290724" cy="4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7286000" y="151950"/>
            <a:ext cx="1496700" cy="3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Latest!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>
            <a:spLocks noGrp="1"/>
          </p:cNvSpPr>
          <p:nvPr>
            <p:ph type="title"/>
          </p:nvPr>
        </p:nvSpPr>
        <p:spPr>
          <a:xfrm>
            <a:off x="68575" y="72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Occupancy Grid</a:t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 rotWithShape="1">
          <a:blip r:embed="rId3">
            <a:alphaModFix/>
          </a:blip>
          <a:srcRect l="28239" t="3346" r="25481" b="5470"/>
          <a:stretch/>
        </p:blipFill>
        <p:spPr>
          <a:xfrm>
            <a:off x="1943301" y="828125"/>
            <a:ext cx="5257399" cy="39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>
            <a:spLocks noGrp="1"/>
          </p:cNvSpPr>
          <p:nvPr>
            <p:ph type="title"/>
          </p:nvPr>
        </p:nvSpPr>
        <p:spPr>
          <a:xfrm>
            <a:off x="45800" y="57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vector analysis</a:t>
            </a:r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body" idx="1"/>
          </p:nvPr>
        </p:nvSpPr>
        <p:spPr>
          <a:xfrm>
            <a:off x="113950" y="630225"/>
            <a:ext cx="3912600" cy="43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Feature vector was obtained from the occupancy grids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Principal component analysis of Feature Vector.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Outliers were detected by calculating the Z-score.</a:t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625" y="497350"/>
            <a:ext cx="4285275" cy="33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0" y="80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Geometric Outliers</a:t>
            </a:r>
            <a:endParaRPr/>
          </a:p>
        </p:txBody>
      </p:sp>
      <p:grpSp>
        <p:nvGrpSpPr>
          <p:cNvPr id="163" name="Google Shape;163;p27"/>
          <p:cNvGrpSpPr/>
          <p:nvPr/>
        </p:nvGrpSpPr>
        <p:grpSpPr>
          <a:xfrm>
            <a:off x="3484925" y="84825"/>
            <a:ext cx="5522949" cy="4324951"/>
            <a:chOff x="3218550" y="230150"/>
            <a:chExt cx="5522949" cy="4324951"/>
          </a:xfrm>
        </p:grpSpPr>
        <p:pic>
          <p:nvPicPr>
            <p:cNvPr id="164" name="Google Shape;164;p27"/>
            <p:cNvPicPr preferRelativeResize="0"/>
            <p:nvPr/>
          </p:nvPicPr>
          <p:blipFill rotWithShape="1">
            <a:blip r:embed="rId3">
              <a:alphaModFix/>
            </a:blip>
            <a:srcRect l="25472" t="23268" r="23079" b="17036"/>
            <a:stretch/>
          </p:blipFill>
          <p:spPr>
            <a:xfrm>
              <a:off x="3218550" y="422475"/>
              <a:ext cx="2880548" cy="127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7"/>
            <p:cNvPicPr preferRelativeResize="0"/>
            <p:nvPr/>
          </p:nvPicPr>
          <p:blipFill rotWithShape="1">
            <a:blip r:embed="rId4">
              <a:alphaModFix/>
            </a:blip>
            <a:srcRect l="38442" t="27677" r="37307" b="25617"/>
            <a:stretch/>
          </p:blipFill>
          <p:spPr>
            <a:xfrm>
              <a:off x="6744300" y="230150"/>
              <a:ext cx="1997199" cy="1467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27"/>
            <p:cNvPicPr preferRelativeResize="0"/>
            <p:nvPr/>
          </p:nvPicPr>
          <p:blipFill rotWithShape="1">
            <a:blip r:embed="rId5">
              <a:alphaModFix/>
            </a:blip>
            <a:srcRect l="39002" t="11786" r="38892" b="12655"/>
            <a:stretch/>
          </p:blipFill>
          <p:spPr>
            <a:xfrm>
              <a:off x="6744300" y="2181550"/>
              <a:ext cx="1820500" cy="23735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" name="Google Shape;16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750" y="1780600"/>
            <a:ext cx="4550037" cy="32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title"/>
          </p:nvPr>
        </p:nvSpPr>
        <p:spPr>
          <a:xfrm>
            <a:off x="69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outliers</a:t>
            </a:r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 rotWithShape="1">
          <a:blip r:embed="rId3">
            <a:alphaModFix/>
          </a:blip>
          <a:srcRect l="34946" t="21703" r="30988"/>
          <a:stretch/>
        </p:blipFill>
        <p:spPr>
          <a:xfrm>
            <a:off x="194925" y="683650"/>
            <a:ext cx="1726100" cy="151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 rotWithShape="1">
          <a:blip r:embed="rId4">
            <a:alphaModFix/>
          </a:blip>
          <a:srcRect l="34575" t="22851" r="33279"/>
          <a:stretch/>
        </p:blipFill>
        <p:spPr>
          <a:xfrm>
            <a:off x="2196900" y="549225"/>
            <a:ext cx="1946702" cy="178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5">
            <a:alphaModFix/>
          </a:blip>
          <a:srcRect l="35425" t="22875" r="34192"/>
          <a:stretch/>
        </p:blipFill>
        <p:spPr>
          <a:xfrm>
            <a:off x="4370750" y="549225"/>
            <a:ext cx="1840434" cy="178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6">
            <a:alphaModFix/>
          </a:blip>
          <a:srcRect l="35258" t="25014" r="35127"/>
          <a:stretch/>
        </p:blipFill>
        <p:spPr>
          <a:xfrm>
            <a:off x="6687075" y="549225"/>
            <a:ext cx="1840426" cy="1777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7">
            <a:alphaModFix/>
          </a:blip>
          <a:srcRect l="36400" t="23623" r="35010"/>
          <a:stretch/>
        </p:blipFill>
        <p:spPr>
          <a:xfrm>
            <a:off x="194925" y="2912150"/>
            <a:ext cx="1840426" cy="1875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8">
            <a:alphaModFix/>
          </a:blip>
          <a:srcRect l="35366" t="23626" r="34229" b="5486"/>
          <a:stretch/>
        </p:blipFill>
        <p:spPr>
          <a:xfrm>
            <a:off x="2250038" y="2912150"/>
            <a:ext cx="1840426" cy="1636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9">
            <a:alphaModFix/>
          </a:blip>
          <a:srcRect l="34176" t="21073" r="34802"/>
          <a:stretch/>
        </p:blipFill>
        <p:spPr>
          <a:xfrm>
            <a:off x="4447715" y="2912150"/>
            <a:ext cx="1686500" cy="163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10">
            <a:alphaModFix/>
          </a:blip>
          <a:srcRect l="35849" t="27014" r="35505" b="4940"/>
          <a:stretch/>
        </p:blipFill>
        <p:spPr>
          <a:xfrm>
            <a:off x="6721072" y="2912150"/>
            <a:ext cx="1806429" cy="16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>
            <a:spLocks noGrp="1"/>
          </p:cNvSpPr>
          <p:nvPr>
            <p:ph type="title"/>
          </p:nvPr>
        </p:nvSpPr>
        <p:spPr>
          <a:xfrm>
            <a:off x="98975" y="87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Thickness estimate</a:t>
            </a:r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body" idx="1"/>
          </p:nvPr>
        </p:nvSpPr>
        <p:spPr>
          <a:xfrm>
            <a:off x="98975" y="1603075"/>
            <a:ext cx="4657200" cy="17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thickness of the design could be estimated by calculating the distance of point clouds along the volumes to the surface.</a:t>
            </a:r>
            <a:endParaRPr/>
          </a:p>
        </p:txBody>
      </p:sp>
      <p:grpSp>
        <p:nvGrpSpPr>
          <p:cNvPr id="187" name="Google Shape;187;p29"/>
          <p:cNvGrpSpPr/>
          <p:nvPr/>
        </p:nvGrpSpPr>
        <p:grpSpPr>
          <a:xfrm>
            <a:off x="5052350" y="1275350"/>
            <a:ext cx="3905098" cy="1912852"/>
            <a:chOff x="5052350" y="1427750"/>
            <a:chExt cx="3905098" cy="1912852"/>
          </a:xfrm>
        </p:grpSpPr>
        <p:pic>
          <p:nvPicPr>
            <p:cNvPr id="188" name="Google Shape;188;p29"/>
            <p:cNvPicPr preferRelativeResize="0"/>
            <p:nvPr/>
          </p:nvPicPr>
          <p:blipFill rotWithShape="1">
            <a:blip r:embed="rId3">
              <a:alphaModFix/>
            </a:blip>
            <a:srcRect l="22743" t="22766" r="22884" b="15486"/>
            <a:stretch/>
          </p:blipFill>
          <p:spPr>
            <a:xfrm>
              <a:off x="5474000" y="1427750"/>
              <a:ext cx="3145575" cy="1512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9"/>
            <p:cNvPicPr preferRelativeResize="0"/>
            <p:nvPr/>
          </p:nvPicPr>
          <p:blipFill rotWithShape="1">
            <a:blip r:embed="rId3">
              <a:alphaModFix/>
            </a:blip>
            <a:srcRect l="31901" t="82558" r="3205"/>
            <a:stretch/>
          </p:blipFill>
          <p:spPr>
            <a:xfrm>
              <a:off x="5052350" y="2940227"/>
              <a:ext cx="3905098" cy="400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CEE7-8079-16FB-87F2-3DEB81E82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66" y="4746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Work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A3E5F-5F13-0C66-DB2D-E820D7260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620160"/>
            <a:ext cx="8520600" cy="4436869"/>
          </a:xfrm>
        </p:spPr>
        <p:txBody>
          <a:bodyPr>
            <a:normAutofit fontScale="55000" lnSpcReduction="20000"/>
          </a:bodyPr>
          <a:lstStyle/>
          <a:p>
            <a:r>
              <a:rPr lang="en-US" sz="2900" dirty="0"/>
              <a:t>Process occupancy grids to have size 150,150,150. Crop or add padding.</a:t>
            </a:r>
          </a:p>
          <a:p>
            <a:r>
              <a:rPr lang="en-US" sz="2900" dirty="0"/>
              <a:t>Load data: 256 grids and corresponding </a:t>
            </a:r>
            <a:r>
              <a:rPr lang="en-US" sz="2900" dirty="0" err="1"/>
              <a:t>max_stress</a:t>
            </a:r>
            <a:endParaRPr lang="en-US" sz="2900" dirty="0"/>
          </a:p>
          <a:p>
            <a:r>
              <a:rPr lang="en-US" sz="2900" dirty="0"/>
              <a:t>Split into Train and Test. Train: 204, Test: 94</a:t>
            </a:r>
          </a:p>
          <a:p>
            <a:r>
              <a:rPr lang="en-US" sz="2900" dirty="0"/>
              <a:t>Train 3D CNN Model. Loss: MSE, LR: 0.000001, Epochs: 70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Conv3DRegression(</a:t>
            </a:r>
          </a:p>
          <a:p>
            <a:pPr marL="114300" indent="0">
              <a:buNone/>
            </a:pP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 (conv1): Conv3d(1, 32, </a:t>
            </a:r>
            <a:r>
              <a:rPr lang="en-IN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kernel_size</a:t>
            </a: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=(5, 5, 5), stride=(2, 2, 2), padding=(2, 2, 2))</a:t>
            </a:r>
          </a:p>
          <a:p>
            <a:pPr marL="114300" indent="0">
              <a:buNone/>
            </a:pP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 (conv2): Conv3d(32, 64, </a:t>
            </a:r>
            <a:r>
              <a:rPr lang="en-IN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kernel_size</a:t>
            </a: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=(5, 5, 5), stride=(2, 2, 2), padding=(2, 2, 2))</a:t>
            </a:r>
          </a:p>
          <a:p>
            <a:pPr marL="114300" indent="0">
              <a:buNone/>
            </a:pP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 (conv3): Conv3d(64, 128, </a:t>
            </a:r>
            <a:r>
              <a:rPr lang="en-IN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kernel_size</a:t>
            </a: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=(3, 3, 3), stride=(2, 2, 2), padding=(1, 1, 1))</a:t>
            </a:r>
          </a:p>
          <a:p>
            <a:pPr marL="114300" indent="0">
              <a:buNone/>
            </a:pP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 (conv4): Conv3d(128, 256, </a:t>
            </a:r>
            <a:r>
              <a:rPr lang="en-IN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kernel_size</a:t>
            </a: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=(3, 3, 3), stride=(2, 2, 2), padding=(1, 1, 1))</a:t>
            </a:r>
          </a:p>
          <a:p>
            <a:pPr marL="114300" indent="0">
              <a:buNone/>
            </a:pP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 (conv5): Conv3d(256, 512, </a:t>
            </a:r>
            <a:r>
              <a:rPr lang="en-IN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kernel_size</a:t>
            </a: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=(3, 3, 3), stride=(2, 2, 2), padding=(1, 1, 1))</a:t>
            </a:r>
          </a:p>
          <a:p>
            <a:pPr marL="114300" indent="0">
              <a:buNone/>
            </a:pP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 (bn1): BatchNorm3d(32, eps=1e-05, momentum=0.1, affine=True, </a:t>
            </a:r>
            <a:r>
              <a:rPr lang="en-IN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track_running_stats</a:t>
            </a: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=True)</a:t>
            </a:r>
          </a:p>
          <a:p>
            <a:pPr marL="114300" indent="0">
              <a:buNone/>
            </a:pP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 (bn2): BatchNorm3d(64, eps=1e-05, momentum=0.1, affine=True, </a:t>
            </a:r>
            <a:r>
              <a:rPr lang="en-IN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track_running_stats</a:t>
            </a: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=True)</a:t>
            </a:r>
          </a:p>
          <a:p>
            <a:pPr marL="114300" indent="0">
              <a:buNone/>
            </a:pP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 (bn3): BatchNorm3d(128, eps=1e-05, momentum=0.1, affine=True, </a:t>
            </a:r>
            <a:r>
              <a:rPr lang="en-IN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track_running_stats</a:t>
            </a: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=True)</a:t>
            </a:r>
          </a:p>
          <a:p>
            <a:pPr marL="114300" indent="0">
              <a:buNone/>
            </a:pP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 (bn4): BatchNorm3d(256, eps=1e-05, momentum=0.1, affine=True, </a:t>
            </a:r>
            <a:r>
              <a:rPr lang="en-IN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track_running_stats</a:t>
            </a: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=True)</a:t>
            </a:r>
          </a:p>
          <a:p>
            <a:pPr marL="114300" indent="0">
              <a:buNone/>
            </a:pP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 (bn5): BatchNorm3d(512, eps=1e-05, momentum=0.1, affine=True, </a:t>
            </a:r>
            <a:r>
              <a:rPr lang="en-IN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track_running_stats</a:t>
            </a: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=True)</a:t>
            </a:r>
          </a:p>
          <a:p>
            <a:pPr marL="114300" indent="0">
              <a:buNone/>
            </a:pP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 (fc1): Linear(</a:t>
            </a:r>
            <a:r>
              <a:rPr lang="en-IN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in_features</a:t>
            </a: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=64000, </a:t>
            </a:r>
            <a:r>
              <a:rPr lang="en-IN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out_features</a:t>
            </a: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=1024, bias=True)</a:t>
            </a:r>
          </a:p>
          <a:p>
            <a:pPr marL="114300" indent="0">
              <a:buNone/>
            </a:pP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 (fc2): Linear(</a:t>
            </a:r>
            <a:r>
              <a:rPr lang="en-IN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in_features</a:t>
            </a: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=1024, </a:t>
            </a:r>
            <a:r>
              <a:rPr lang="en-IN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out_features</a:t>
            </a: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=256, bias=True)</a:t>
            </a:r>
          </a:p>
          <a:p>
            <a:pPr marL="114300" indent="0">
              <a:buNone/>
            </a:pP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  (fc3): Linear(</a:t>
            </a:r>
            <a:r>
              <a:rPr lang="en-IN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in_features</a:t>
            </a: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=256, </a:t>
            </a:r>
            <a:r>
              <a:rPr lang="en-IN" sz="2000" b="0" dirty="0" err="1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out_features</a:t>
            </a: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=1, bias=True)</a:t>
            </a:r>
          </a:p>
          <a:p>
            <a:pPr marL="114300" indent="0">
              <a:buNone/>
            </a:pPr>
            <a:r>
              <a:rPr lang="en-IN" sz="2000" b="0" dirty="0">
                <a:solidFill>
                  <a:srgbClr val="000000"/>
                </a:solidFill>
                <a:effectLst/>
                <a:highlight>
                  <a:srgbClr val="F7F7F7"/>
                </a:highlight>
                <a:latin typeface="Courier New" panose="02070309020205020404" pitchFamily="49" charset="0"/>
              </a:rPr>
              <a:t>)</a:t>
            </a:r>
          </a:p>
          <a:p>
            <a:pPr marL="114300" indent="0">
              <a:buNone/>
            </a:pPr>
            <a:endParaRPr lang="en-IN" b="0" dirty="0">
              <a:solidFill>
                <a:srgbClr val="000000"/>
              </a:solidFill>
              <a:effectLst/>
              <a:highlight>
                <a:srgbClr val="F7F7F7"/>
              </a:highlight>
              <a:latin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001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ED6A8-FCEE-4AAD-0F24-01CC03B2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77" y="107364"/>
            <a:ext cx="4594254" cy="425373"/>
          </a:xfrm>
        </p:spPr>
        <p:txBody>
          <a:bodyPr>
            <a:noAutofit/>
          </a:bodyPr>
          <a:lstStyle/>
          <a:p>
            <a:pPr algn="l"/>
            <a:r>
              <a:rPr lang="en-US" sz="2000" dirty="0"/>
              <a:t>Real vs Prediction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7B0D845-EF1F-53A2-2203-B48AC1C59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112" y="480374"/>
            <a:ext cx="5903747" cy="466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819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220550" y="129150"/>
            <a:ext cx="8691300" cy="48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aim?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Learn to make a good JEB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is a good JEB?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JEB is good if it is stiff and light.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That is, the JEB must have minimum mass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maximum stresses should be well below the Yield Strength of the material.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the peak stress is comfortably low, there should be less amount of stress concentration zones.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Considering the designs in our dataset are comfortably below Yield Strength of the material, let us first have a look into the stiffest design and the lightest design to get a qualitative idea.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/>
        </p:nvSpPr>
        <p:spPr>
          <a:xfrm>
            <a:off x="1177600" y="417850"/>
            <a:ext cx="17625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Design with maximum stiffness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66" name="Google Shape;66;p15"/>
          <p:cNvSpPr txBox="1"/>
          <p:nvPr/>
        </p:nvSpPr>
        <p:spPr>
          <a:xfrm>
            <a:off x="5978200" y="417850"/>
            <a:ext cx="1762500" cy="2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Design with minimum mass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8550"/>
            <a:ext cx="4419599" cy="334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28550"/>
            <a:ext cx="4419599" cy="3340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" y="403075"/>
            <a:ext cx="4448175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976350" y="1357600"/>
            <a:ext cx="3855900" cy="13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Remove all the designs that have mass above the 75th quantile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Now let us focus on the strength of the designs</a:t>
            </a:r>
            <a:endParaRPr sz="2320"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00" y="965000"/>
            <a:ext cx="4572000" cy="411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" name="Google Shape;81;p17"/>
          <p:cNvGraphicFramePr/>
          <p:nvPr/>
        </p:nvGraphicFramePr>
        <p:xfrm>
          <a:off x="5537375" y="188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{D3672831-6EB1-4DC3-9483-25826D82CFA7}</a:tableStyleId>
              </a:tblPr>
              <a:tblGrid>
                <a:gridCol w="310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OUTLIER JEB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29, 82, 123, 142, 245, 281, 378, 389, 390, 464, 545, 550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5" y="30825"/>
            <a:ext cx="2970173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3425" y="30825"/>
            <a:ext cx="2970173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25" y="2496200"/>
            <a:ext cx="3002598" cy="23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3425" y="2496200"/>
            <a:ext cx="2970173" cy="23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6025" y="2510325"/>
            <a:ext cx="3030702" cy="2360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6025" y="30825"/>
            <a:ext cx="3106586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4" y="46225"/>
            <a:ext cx="2947748" cy="238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75" y="2571750"/>
            <a:ext cx="2947748" cy="23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9512" y="2571750"/>
            <a:ext cx="3002772" cy="23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3850" y="2571750"/>
            <a:ext cx="3040773" cy="238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19500" y="38375"/>
            <a:ext cx="3002772" cy="240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35325" y="46250"/>
            <a:ext cx="3002772" cy="23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00" y="182800"/>
            <a:ext cx="2756152" cy="23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302" y="219863"/>
            <a:ext cx="3057500" cy="231104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3016200"/>
            <a:ext cx="8520600" cy="15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Designs with thin elements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Designs with steep bends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Designs with sudden changes in cross section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5">
            <a:alphaModFix/>
          </a:blip>
          <a:srcRect l="33711" t="29739" r="32287" b="22431"/>
          <a:stretch/>
        </p:blipFill>
        <p:spPr>
          <a:xfrm>
            <a:off x="7437925" y="1391400"/>
            <a:ext cx="1177624" cy="102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body" idx="1"/>
          </p:nvPr>
        </p:nvSpPr>
        <p:spPr>
          <a:xfrm>
            <a:off x="6313500" y="1796850"/>
            <a:ext cx="2602200" cy="15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10000"/>
          </a:bodyPr>
          <a:lstStyle/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High corr: Stress concentration zones and mesh parameters</a:t>
            </a:r>
            <a:endParaRPr/>
          </a:p>
          <a:p>
            <a:pPr marL="457200" lvl="0" indent="-30003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Moderate corr: Stress zones and surface area; Critical area ratio and average edge length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61101" cy="482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824</Words>
  <Application>Microsoft Macintosh PowerPoint</Application>
  <PresentationFormat>On-screen Show (16:9)</PresentationFormat>
  <Paragraphs>75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Courier New</vt:lpstr>
      <vt:lpstr>Simple Light</vt:lpstr>
      <vt:lpstr>Structural Simulation of Jet Engine Bracket</vt:lpstr>
      <vt:lpstr>PowerPoint Presentation</vt:lpstr>
      <vt:lpstr>PowerPoint Presentation</vt:lpstr>
      <vt:lpstr>PowerPoint Presentation</vt:lpstr>
      <vt:lpstr>Now let us focus on the strength of the designs</vt:lpstr>
      <vt:lpstr>PowerPoint Presentation</vt:lpstr>
      <vt:lpstr>PowerPoint Presentation</vt:lpstr>
      <vt:lpstr>PowerPoint Presentation</vt:lpstr>
      <vt:lpstr>PowerPoint Presentation</vt:lpstr>
      <vt:lpstr>Geometric Outliers</vt:lpstr>
      <vt:lpstr>Hunt geometric outliers still on</vt:lpstr>
      <vt:lpstr>New Correlation Heat Map</vt:lpstr>
      <vt:lpstr>Occupancy Grid</vt:lpstr>
      <vt:lpstr>Feature vector analysis</vt:lpstr>
      <vt:lpstr>Geometric Outliers</vt:lpstr>
      <vt:lpstr>Examples of outliers</vt:lpstr>
      <vt:lpstr>Thickness estimate</vt:lpstr>
      <vt:lpstr>Work flow</vt:lpstr>
      <vt:lpstr>Real vs Prediction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Structural Simulation of Jet Engine Bracket</dc:title>
  <cp:lastModifiedBy>Amlan Mishra</cp:lastModifiedBy>
  <cp:revision>1</cp:revision>
  <dcterms:modified xsi:type="dcterms:W3CDTF">2025-02-14T14:41:04Z</dcterms:modified>
</cp:coreProperties>
</file>